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75" r:id="rId6"/>
    <p:sldId id="259" r:id="rId7"/>
    <p:sldId id="261" r:id="rId8"/>
    <p:sldId id="262" r:id="rId9"/>
    <p:sldId id="304" r:id="rId10"/>
    <p:sldId id="299" r:id="rId11"/>
    <p:sldId id="278" r:id="rId12"/>
    <p:sldId id="272" r:id="rId13"/>
    <p:sldId id="266" r:id="rId14"/>
    <p:sldId id="277" r:id="rId15"/>
    <p:sldId id="276" r:id="rId16"/>
    <p:sldId id="267" r:id="rId17"/>
    <p:sldId id="268" r:id="rId18"/>
    <p:sldId id="269" r:id="rId19"/>
    <p:sldId id="270" r:id="rId20"/>
    <p:sldId id="300" r:id="rId21"/>
    <p:sldId id="288" r:id="rId22"/>
    <p:sldId id="289" r:id="rId23"/>
    <p:sldId id="279" r:id="rId24"/>
    <p:sldId id="271" r:id="rId25"/>
    <p:sldId id="273" r:id="rId26"/>
    <p:sldId id="302" r:id="rId27"/>
    <p:sldId id="303" r:id="rId28"/>
    <p:sldId id="298" r:id="rId29"/>
    <p:sldId id="280" r:id="rId30"/>
    <p:sldId id="281" r:id="rId31"/>
    <p:sldId id="282" r:id="rId32"/>
    <p:sldId id="283" r:id="rId33"/>
    <p:sldId id="284" r:id="rId34"/>
    <p:sldId id="305" r:id="rId35"/>
    <p:sldId id="285" r:id="rId36"/>
    <p:sldId id="286" r:id="rId37"/>
    <p:sldId id="287" r:id="rId38"/>
    <p:sldId id="291" r:id="rId39"/>
    <p:sldId id="290" r:id="rId40"/>
    <p:sldId id="292" r:id="rId41"/>
    <p:sldId id="293" r:id="rId42"/>
    <p:sldId id="294" r:id="rId43"/>
    <p:sldId id="295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38" autoAdjust="0"/>
  </p:normalViewPr>
  <p:slideViewPr>
    <p:cSldViewPr>
      <p:cViewPr varScale="1">
        <p:scale>
          <a:sx n="67" d="100"/>
          <a:sy n="67" d="100"/>
        </p:scale>
        <p:origin x="-125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C34AC-6C7C-4176-A3D9-E288B29E6A6E}" type="doc">
      <dgm:prSet loTypeId="urn:microsoft.com/office/officeart/2005/8/layout/cycle8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IN"/>
        </a:p>
      </dgm:t>
    </dgm:pt>
    <dgm:pt modelId="{0796F3CC-7D83-44DF-9C97-F9D35C16413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400" b="1" dirty="0"/>
            <a:t>Societal Research</a:t>
          </a:r>
          <a:endParaRPr lang="en-US" sz="1600" b="1" dirty="0"/>
        </a:p>
        <a:p>
          <a:pPr algn="ctr" rtl="0"/>
          <a:endParaRPr lang="en-IN" sz="2400" dirty="0"/>
        </a:p>
      </dgm:t>
    </dgm:pt>
    <dgm:pt modelId="{3E19DD0E-7B84-4821-96C8-9414419224FC}" type="parTrans" cxnId="{AA29958A-CD35-4619-869A-580A3F19EDE7}">
      <dgm:prSet/>
      <dgm:spPr/>
      <dgm:t>
        <a:bodyPr/>
        <a:lstStyle/>
        <a:p>
          <a:endParaRPr lang="en-IN"/>
        </a:p>
      </dgm:t>
    </dgm:pt>
    <dgm:pt modelId="{CDB05A36-DA2E-44B4-8AF1-1FEEFF6220C8}" type="sibTrans" cxnId="{AA29958A-CD35-4619-869A-580A3F19EDE7}">
      <dgm:prSet/>
      <dgm:spPr/>
      <dgm:t>
        <a:bodyPr/>
        <a:lstStyle/>
        <a:p>
          <a:endParaRPr lang="en-IN"/>
        </a:p>
      </dgm:t>
    </dgm:pt>
    <dgm:pt modelId="{CE6AB274-AFC3-4CCA-A10F-394B5159563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IN" sz="2400" b="1" dirty="0"/>
            <a:t>Industrial</a:t>
          </a:r>
          <a:r>
            <a:rPr lang="en-IN" sz="2400" b="1" baseline="0" dirty="0"/>
            <a:t> </a:t>
          </a:r>
        </a:p>
        <a:p>
          <a:pPr algn="ctr" rtl="0"/>
          <a:r>
            <a:rPr lang="en-IN" sz="2400" b="1" baseline="0" dirty="0"/>
            <a:t>Research</a:t>
          </a:r>
          <a:endParaRPr lang="en-IN" sz="2400" b="1" dirty="0"/>
        </a:p>
      </dgm:t>
    </dgm:pt>
    <dgm:pt modelId="{445EEF93-4FFE-4763-8D9F-01BA4763C4DB}" type="parTrans" cxnId="{A23C7C1F-BF4B-4F2B-B8AB-F9FDDBB38343}">
      <dgm:prSet/>
      <dgm:spPr/>
      <dgm:t>
        <a:bodyPr/>
        <a:lstStyle/>
        <a:p>
          <a:endParaRPr lang="en-IN"/>
        </a:p>
      </dgm:t>
    </dgm:pt>
    <dgm:pt modelId="{EFCFEE91-E9B1-4479-958B-3D8B8B866E77}" type="sibTrans" cxnId="{A23C7C1F-BF4B-4F2B-B8AB-F9FDDBB38343}">
      <dgm:prSet/>
      <dgm:spPr/>
      <dgm:t>
        <a:bodyPr/>
        <a:lstStyle/>
        <a:p>
          <a:endParaRPr lang="en-IN"/>
        </a:p>
      </dgm:t>
    </dgm:pt>
    <dgm:pt modelId="{3B0D7379-D2C5-48FF-8746-44F17CD3729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400" b="1" dirty="0"/>
            <a:t>Basic Research</a:t>
          </a:r>
        </a:p>
        <a:p>
          <a:pPr algn="ctr" rtl="0"/>
          <a:endParaRPr lang="en-IN" sz="2400" dirty="0"/>
        </a:p>
      </dgm:t>
    </dgm:pt>
    <dgm:pt modelId="{09EB08DD-D268-4402-AFE0-82280B456880}" type="parTrans" cxnId="{7CAE98A3-1545-4666-ACAF-C3DB0B1C1473}">
      <dgm:prSet/>
      <dgm:spPr/>
      <dgm:t>
        <a:bodyPr/>
        <a:lstStyle/>
        <a:p>
          <a:endParaRPr lang="en-IN"/>
        </a:p>
      </dgm:t>
    </dgm:pt>
    <dgm:pt modelId="{2C1128F4-E784-4E52-BFDB-4845F7D76A86}" type="sibTrans" cxnId="{7CAE98A3-1545-4666-ACAF-C3DB0B1C1473}">
      <dgm:prSet/>
      <dgm:spPr/>
      <dgm:t>
        <a:bodyPr/>
        <a:lstStyle/>
        <a:p>
          <a:endParaRPr lang="en-IN"/>
        </a:p>
      </dgm:t>
    </dgm:pt>
    <dgm:pt modelId="{FAB8EE94-EA0E-42D0-BB19-3251EE04BC8E}" type="pres">
      <dgm:prSet presAssocID="{486C34AC-6C7C-4176-A3D9-E288B29E6A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217C0E3-6BD8-4FC0-A2F7-5AF5B92D132F}" type="pres">
      <dgm:prSet presAssocID="{486C34AC-6C7C-4176-A3D9-E288B29E6A6E}" presName="wedge1" presStyleLbl="node1" presStyleIdx="0" presStyleCnt="3" custScaleX="99039" custScaleY="97605"/>
      <dgm:spPr/>
      <dgm:t>
        <a:bodyPr/>
        <a:lstStyle/>
        <a:p>
          <a:endParaRPr lang="en-IN"/>
        </a:p>
      </dgm:t>
    </dgm:pt>
    <dgm:pt modelId="{24053B00-F7E2-41E9-AEFB-1E29AA196D2B}" type="pres">
      <dgm:prSet presAssocID="{486C34AC-6C7C-4176-A3D9-E288B29E6A6E}" presName="dummy1a" presStyleCnt="0"/>
      <dgm:spPr/>
    </dgm:pt>
    <dgm:pt modelId="{CED8BA5E-5B6F-4B3E-A67C-2305D9DFD160}" type="pres">
      <dgm:prSet presAssocID="{486C34AC-6C7C-4176-A3D9-E288B29E6A6E}" presName="dummy1b" presStyleCnt="0"/>
      <dgm:spPr/>
    </dgm:pt>
    <dgm:pt modelId="{CA4F0ACE-E312-4369-8D97-50D0AAB27BCB}" type="pres">
      <dgm:prSet presAssocID="{486C34AC-6C7C-4176-A3D9-E288B29E6A6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16D58B7-9D0F-44C6-9B24-E2791FDE78B0}" type="pres">
      <dgm:prSet presAssocID="{486C34AC-6C7C-4176-A3D9-E288B29E6A6E}" presName="wedge2" presStyleLbl="node1" presStyleIdx="1" presStyleCnt="3"/>
      <dgm:spPr/>
      <dgm:t>
        <a:bodyPr/>
        <a:lstStyle/>
        <a:p>
          <a:endParaRPr lang="en-IN"/>
        </a:p>
      </dgm:t>
    </dgm:pt>
    <dgm:pt modelId="{FAF4F92F-AA95-4FDC-B33A-A1AB00AC297A}" type="pres">
      <dgm:prSet presAssocID="{486C34AC-6C7C-4176-A3D9-E288B29E6A6E}" presName="dummy2a" presStyleCnt="0"/>
      <dgm:spPr/>
    </dgm:pt>
    <dgm:pt modelId="{56F298BB-85BF-476D-8B2D-A492660B2C66}" type="pres">
      <dgm:prSet presAssocID="{486C34AC-6C7C-4176-A3D9-E288B29E6A6E}" presName="dummy2b" presStyleCnt="0"/>
      <dgm:spPr/>
    </dgm:pt>
    <dgm:pt modelId="{178024C9-743E-470A-8DE0-7DCB3607BF39}" type="pres">
      <dgm:prSet presAssocID="{486C34AC-6C7C-4176-A3D9-E288B29E6A6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F004DC-8834-4C75-A3CF-A6CF8666E150}" type="pres">
      <dgm:prSet presAssocID="{486C34AC-6C7C-4176-A3D9-E288B29E6A6E}" presName="wedge3" presStyleLbl="node1" presStyleIdx="2" presStyleCnt="3"/>
      <dgm:spPr/>
      <dgm:t>
        <a:bodyPr/>
        <a:lstStyle/>
        <a:p>
          <a:endParaRPr lang="en-IN"/>
        </a:p>
      </dgm:t>
    </dgm:pt>
    <dgm:pt modelId="{1235C744-9CD7-4114-97E7-E09DDE43B49A}" type="pres">
      <dgm:prSet presAssocID="{486C34AC-6C7C-4176-A3D9-E288B29E6A6E}" presName="dummy3a" presStyleCnt="0"/>
      <dgm:spPr/>
    </dgm:pt>
    <dgm:pt modelId="{BB48CA11-C4C4-44F8-A259-5C6C92482C04}" type="pres">
      <dgm:prSet presAssocID="{486C34AC-6C7C-4176-A3D9-E288B29E6A6E}" presName="dummy3b" presStyleCnt="0"/>
      <dgm:spPr/>
    </dgm:pt>
    <dgm:pt modelId="{2E52C154-9104-48A0-B00D-7D503269FF8E}" type="pres">
      <dgm:prSet presAssocID="{486C34AC-6C7C-4176-A3D9-E288B29E6A6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63944C-A893-4D6C-946F-695788AC26C1}" type="pres">
      <dgm:prSet presAssocID="{CDB05A36-DA2E-44B4-8AF1-1FEEFF6220C8}" presName="arrowWedge1" presStyleLbl="fgSibTrans2D1" presStyleIdx="0" presStyleCnt="3" custScaleY="99639" custLinFactNeighborX="-37" custLinFactNeighborY="-151"/>
      <dgm:spPr/>
    </dgm:pt>
    <dgm:pt modelId="{7CE25438-BBD1-4051-A0F4-F36ECCDBA4B1}" type="pres">
      <dgm:prSet presAssocID="{EFCFEE91-E9B1-4479-958B-3D8B8B866E77}" presName="arrowWedge2" presStyleLbl="fgSibTrans2D1" presStyleIdx="1" presStyleCnt="3"/>
      <dgm:spPr/>
    </dgm:pt>
    <dgm:pt modelId="{2606F9B5-B2F3-43B3-B4B5-342744462B65}" type="pres">
      <dgm:prSet presAssocID="{2C1128F4-E784-4E52-BFDB-4845F7D76A86}" presName="arrowWedge3" presStyleLbl="fgSibTrans2D1" presStyleIdx="2" presStyleCnt="3"/>
      <dgm:spPr/>
    </dgm:pt>
  </dgm:ptLst>
  <dgm:cxnLst>
    <dgm:cxn modelId="{5DE722EA-013A-4AD9-AC93-6A13BFFC09C2}" type="presOf" srcId="{3B0D7379-D2C5-48FF-8746-44F17CD3729B}" destId="{2E52C154-9104-48A0-B00D-7D503269FF8E}" srcOrd="1" destOrd="0" presId="urn:microsoft.com/office/officeart/2005/8/layout/cycle8"/>
    <dgm:cxn modelId="{6C6E0257-D4AE-4DAC-88CC-AE1E73C77A6C}" type="presOf" srcId="{0796F3CC-7D83-44DF-9C97-F9D35C164134}" destId="{C217C0E3-6BD8-4FC0-A2F7-5AF5B92D132F}" srcOrd="0" destOrd="0" presId="urn:microsoft.com/office/officeart/2005/8/layout/cycle8"/>
    <dgm:cxn modelId="{F13C642C-6177-4A69-BAF4-4C233081EC54}" type="presOf" srcId="{486C34AC-6C7C-4176-A3D9-E288B29E6A6E}" destId="{FAB8EE94-EA0E-42D0-BB19-3251EE04BC8E}" srcOrd="0" destOrd="0" presId="urn:microsoft.com/office/officeart/2005/8/layout/cycle8"/>
    <dgm:cxn modelId="{4C3C8756-3C87-4508-85A5-48BC65FC5FC7}" type="presOf" srcId="{3B0D7379-D2C5-48FF-8746-44F17CD3729B}" destId="{77F004DC-8834-4C75-A3CF-A6CF8666E150}" srcOrd="0" destOrd="0" presId="urn:microsoft.com/office/officeart/2005/8/layout/cycle8"/>
    <dgm:cxn modelId="{A23C7C1F-BF4B-4F2B-B8AB-F9FDDBB38343}" srcId="{486C34AC-6C7C-4176-A3D9-E288B29E6A6E}" destId="{CE6AB274-AFC3-4CCA-A10F-394B51595634}" srcOrd="1" destOrd="0" parTransId="{445EEF93-4FFE-4763-8D9F-01BA4763C4DB}" sibTransId="{EFCFEE91-E9B1-4479-958B-3D8B8B866E77}"/>
    <dgm:cxn modelId="{AA29958A-CD35-4619-869A-580A3F19EDE7}" srcId="{486C34AC-6C7C-4176-A3D9-E288B29E6A6E}" destId="{0796F3CC-7D83-44DF-9C97-F9D35C164134}" srcOrd="0" destOrd="0" parTransId="{3E19DD0E-7B84-4821-96C8-9414419224FC}" sibTransId="{CDB05A36-DA2E-44B4-8AF1-1FEEFF6220C8}"/>
    <dgm:cxn modelId="{A4C0665D-57C3-4A30-B823-B830FFD45A9E}" type="presOf" srcId="{CE6AB274-AFC3-4CCA-A10F-394B51595634}" destId="{178024C9-743E-470A-8DE0-7DCB3607BF39}" srcOrd="1" destOrd="0" presId="urn:microsoft.com/office/officeart/2005/8/layout/cycle8"/>
    <dgm:cxn modelId="{B8D83717-7ACC-4FB9-B5CB-EC6192621C92}" type="presOf" srcId="{0796F3CC-7D83-44DF-9C97-F9D35C164134}" destId="{CA4F0ACE-E312-4369-8D97-50D0AAB27BCB}" srcOrd="1" destOrd="0" presId="urn:microsoft.com/office/officeart/2005/8/layout/cycle8"/>
    <dgm:cxn modelId="{7CAE98A3-1545-4666-ACAF-C3DB0B1C1473}" srcId="{486C34AC-6C7C-4176-A3D9-E288B29E6A6E}" destId="{3B0D7379-D2C5-48FF-8746-44F17CD3729B}" srcOrd="2" destOrd="0" parTransId="{09EB08DD-D268-4402-AFE0-82280B456880}" sibTransId="{2C1128F4-E784-4E52-BFDB-4845F7D76A86}"/>
    <dgm:cxn modelId="{68934AAE-0066-4D25-B2EA-54089BE00360}" type="presOf" srcId="{CE6AB274-AFC3-4CCA-A10F-394B51595634}" destId="{816D58B7-9D0F-44C6-9B24-E2791FDE78B0}" srcOrd="0" destOrd="0" presId="urn:microsoft.com/office/officeart/2005/8/layout/cycle8"/>
    <dgm:cxn modelId="{1F5364A7-C33F-4A19-A50F-0BFC0C5BD80C}" type="presParOf" srcId="{FAB8EE94-EA0E-42D0-BB19-3251EE04BC8E}" destId="{C217C0E3-6BD8-4FC0-A2F7-5AF5B92D132F}" srcOrd="0" destOrd="0" presId="urn:microsoft.com/office/officeart/2005/8/layout/cycle8"/>
    <dgm:cxn modelId="{52DCD85C-49C5-4A29-A17E-9F3481AB6B50}" type="presParOf" srcId="{FAB8EE94-EA0E-42D0-BB19-3251EE04BC8E}" destId="{24053B00-F7E2-41E9-AEFB-1E29AA196D2B}" srcOrd="1" destOrd="0" presId="urn:microsoft.com/office/officeart/2005/8/layout/cycle8"/>
    <dgm:cxn modelId="{B15E2E3D-DEF3-44DA-A181-1467E9C489C5}" type="presParOf" srcId="{FAB8EE94-EA0E-42D0-BB19-3251EE04BC8E}" destId="{CED8BA5E-5B6F-4B3E-A67C-2305D9DFD160}" srcOrd="2" destOrd="0" presId="urn:microsoft.com/office/officeart/2005/8/layout/cycle8"/>
    <dgm:cxn modelId="{043F433F-869F-4E04-A32F-172728A95563}" type="presParOf" srcId="{FAB8EE94-EA0E-42D0-BB19-3251EE04BC8E}" destId="{CA4F0ACE-E312-4369-8D97-50D0AAB27BCB}" srcOrd="3" destOrd="0" presId="urn:microsoft.com/office/officeart/2005/8/layout/cycle8"/>
    <dgm:cxn modelId="{07EF9DAC-3A0E-441C-B084-113D726E57DA}" type="presParOf" srcId="{FAB8EE94-EA0E-42D0-BB19-3251EE04BC8E}" destId="{816D58B7-9D0F-44C6-9B24-E2791FDE78B0}" srcOrd="4" destOrd="0" presId="urn:microsoft.com/office/officeart/2005/8/layout/cycle8"/>
    <dgm:cxn modelId="{3235E5A5-14BD-4DF9-82FD-5F341232E8F7}" type="presParOf" srcId="{FAB8EE94-EA0E-42D0-BB19-3251EE04BC8E}" destId="{FAF4F92F-AA95-4FDC-B33A-A1AB00AC297A}" srcOrd="5" destOrd="0" presId="urn:microsoft.com/office/officeart/2005/8/layout/cycle8"/>
    <dgm:cxn modelId="{E0B5CB78-ED92-413E-8EA4-4C0872464801}" type="presParOf" srcId="{FAB8EE94-EA0E-42D0-BB19-3251EE04BC8E}" destId="{56F298BB-85BF-476D-8B2D-A492660B2C66}" srcOrd="6" destOrd="0" presId="urn:microsoft.com/office/officeart/2005/8/layout/cycle8"/>
    <dgm:cxn modelId="{6DAC5630-5B89-430D-9FDE-C83FA2255AE4}" type="presParOf" srcId="{FAB8EE94-EA0E-42D0-BB19-3251EE04BC8E}" destId="{178024C9-743E-470A-8DE0-7DCB3607BF39}" srcOrd="7" destOrd="0" presId="urn:microsoft.com/office/officeart/2005/8/layout/cycle8"/>
    <dgm:cxn modelId="{ADDD4018-700C-47A8-B58B-56226861E361}" type="presParOf" srcId="{FAB8EE94-EA0E-42D0-BB19-3251EE04BC8E}" destId="{77F004DC-8834-4C75-A3CF-A6CF8666E150}" srcOrd="8" destOrd="0" presId="urn:microsoft.com/office/officeart/2005/8/layout/cycle8"/>
    <dgm:cxn modelId="{37079263-537B-4C0E-9427-B844F41512B9}" type="presParOf" srcId="{FAB8EE94-EA0E-42D0-BB19-3251EE04BC8E}" destId="{1235C744-9CD7-4114-97E7-E09DDE43B49A}" srcOrd="9" destOrd="0" presId="urn:microsoft.com/office/officeart/2005/8/layout/cycle8"/>
    <dgm:cxn modelId="{74D9DBA7-B35C-42C1-92D3-0F9889922733}" type="presParOf" srcId="{FAB8EE94-EA0E-42D0-BB19-3251EE04BC8E}" destId="{BB48CA11-C4C4-44F8-A259-5C6C92482C04}" srcOrd="10" destOrd="0" presId="urn:microsoft.com/office/officeart/2005/8/layout/cycle8"/>
    <dgm:cxn modelId="{F419635B-BFF3-4811-B356-DC7F72222D52}" type="presParOf" srcId="{FAB8EE94-EA0E-42D0-BB19-3251EE04BC8E}" destId="{2E52C154-9104-48A0-B00D-7D503269FF8E}" srcOrd="11" destOrd="0" presId="urn:microsoft.com/office/officeart/2005/8/layout/cycle8"/>
    <dgm:cxn modelId="{A2D09E0D-2F1E-4471-ADEC-B861845F6372}" type="presParOf" srcId="{FAB8EE94-EA0E-42D0-BB19-3251EE04BC8E}" destId="{6563944C-A893-4D6C-946F-695788AC26C1}" srcOrd="12" destOrd="0" presId="urn:microsoft.com/office/officeart/2005/8/layout/cycle8"/>
    <dgm:cxn modelId="{DBD1334D-974E-4723-956A-10E1E98C3269}" type="presParOf" srcId="{FAB8EE94-EA0E-42D0-BB19-3251EE04BC8E}" destId="{7CE25438-BBD1-4051-A0F4-F36ECCDBA4B1}" srcOrd="13" destOrd="0" presId="urn:microsoft.com/office/officeart/2005/8/layout/cycle8"/>
    <dgm:cxn modelId="{807C0404-94D1-4DE7-8E8F-4038EBBDDA38}" type="presParOf" srcId="{FAB8EE94-EA0E-42D0-BB19-3251EE04BC8E}" destId="{2606F9B5-B2F3-43B3-B4B5-342744462B6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7C0E3-6BD8-4FC0-A2F7-5AF5B92D132F}">
      <dsp:nvSpPr>
        <dsp:cNvPr id="0" name=""/>
        <dsp:cNvSpPr/>
      </dsp:nvSpPr>
      <dsp:spPr>
        <a:xfrm>
          <a:off x="2163068" y="362124"/>
          <a:ext cx="4013664" cy="395555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Societal Research</a:t>
          </a:r>
          <a:endParaRPr lang="en-US" sz="1600" b="1" kern="1200" dirty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 dirty="0"/>
        </a:p>
      </dsp:txBody>
      <dsp:txXfrm>
        <a:off x="4278365" y="1200324"/>
        <a:ext cx="1433451" cy="1177247"/>
      </dsp:txXfrm>
    </dsp:sp>
    <dsp:sp modelId="{816D58B7-9D0F-44C6-9B24-E2791FDE78B0}">
      <dsp:nvSpPr>
        <dsp:cNvPr id="0" name=""/>
        <dsp:cNvSpPr/>
      </dsp:nvSpPr>
      <dsp:spPr>
        <a:xfrm>
          <a:off x="2060131" y="458330"/>
          <a:ext cx="4052610" cy="405261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/>
            <a:t>Industrial</a:t>
          </a:r>
          <a:r>
            <a:rPr lang="en-IN" sz="2400" b="1" kern="1200" baseline="0" dirty="0"/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baseline="0" dirty="0"/>
            <a:t>Research</a:t>
          </a:r>
          <a:endParaRPr lang="en-IN" sz="2400" b="1" kern="1200" dirty="0"/>
        </a:p>
      </dsp:txBody>
      <dsp:txXfrm>
        <a:off x="3025038" y="3087703"/>
        <a:ext cx="2171041" cy="1061397"/>
      </dsp:txXfrm>
    </dsp:sp>
    <dsp:sp modelId="{77F004DC-8834-4C75-A3CF-A6CF8666E150}">
      <dsp:nvSpPr>
        <dsp:cNvPr id="0" name=""/>
        <dsp:cNvSpPr/>
      </dsp:nvSpPr>
      <dsp:spPr>
        <a:xfrm>
          <a:off x="1976666" y="313594"/>
          <a:ext cx="4052610" cy="405261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Basic Research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 dirty="0"/>
        </a:p>
      </dsp:txBody>
      <dsp:txXfrm>
        <a:off x="2446094" y="1172362"/>
        <a:ext cx="1447360" cy="1206134"/>
      </dsp:txXfrm>
    </dsp:sp>
    <dsp:sp modelId="{6563944C-A893-4D6C-946F-695788AC26C1}">
      <dsp:nvSpPr>
        <dsp:cNvPr id="0" name=""/>
        <dsp:cNvSpPr/>
      </dsp:nvSpPr>
      <dsp:spPr>
        <a:xfrm>
          <a:off x="1891540" y="64483"/>
          <a:ext cx="4554361" cy="453792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E25438-BBD1-4051-A0F4-F36ECCDBA4B1}">
      <dsp:nvSpPr>
        <dsp:cNvPr id="0" name=""/>
        <dsp:cNvSpPr/>
      </dsp:nvSpPr>
      <dsp:spPr>
        <a:xfrm>
          <a:off x="1809255" y="207198"/>
          <a:ext cx="4554361" cy="45543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06F9B5-B2F3-43B3-B4B5-342744462B65}">
      <dsp:nvSpPr>
        <dsp:cNvPr id="0" name=""/>
        <dsp:cNvSpPr/>
      </dsp:nvSpPr>
      <dsp:spPr>
        <a:xfrm>
          <a:off x="1725456" y="62718"/>
          <a:ext cx="4554361" cy="45543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5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58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8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0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029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35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26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25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552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7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72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5BF6-668A-4417-9D02-AA8281A66A9F}" type="datetimeFigureOut">
              <a:rPr lang="en-IN" smtClean="0"/>
              <a:t>16-11-2025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DC2A7-9F0F-49BC-95B0-CE082E45BA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25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16" y="188640"/>
            <a:ext cx="8856984" cy="1470025"/>
          </a:xfrm>
        </p:spPr>
        <p:txBody>
          <a:bodyPr/>
          <a:lstStyle/>
          <a:p>
            <a:r>
              <a:rPr lang="en-US" dirty="0" smtClean="0"/>
              <a:t>Preparing Research </a:t>
            </a:r>
            <a:r>
              <a:rPr lang="en-US" dirty="0" smtClean="0"/>
              <a:t>Proposals: </a:t>
            </a:r>
            <a:r>
              <a:rPr lang="en-US" dirty="0" smtClean="0"/>
              <a:t>Tips for Improving Chances of Success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869160"/>
            <a:ext cx="7016824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SK Varshney</a:t>
            </a:r>
          </a:p>
          <a:p>
            <a:r>
              <a:rPr lang="en-US" dirty="0" smtClean="0"/>
              <a:t>Former Head, International Cooperation, Department of Science &amp; Technology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98831"/>
            <a:ext cx="7128790" cy="29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and methodological soundness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Originality </a:t>
            </a:r>
            <a:r>
              <a:rPr lang="en-US" sz="2400" b="1" dirty="0">
                <a:solidFill>
                  <a:srgbClr val="FF0000"/>
                </a:solidFill>
              </a:rPr>
              <a:t>and contribution: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the research novel? Does it address an important gap in the literature? Does it make a significant contribution to the field?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Methodology</a:t>
            </a:r>
            <a:r>
              <a:rPr lang="en-US" sz="2400" b="1" dirty="0"/>
              <a:t>:</a:t>
            </a:r>
            <a:r>
              <a:rPr lang="en-US" sz="2400" dirty="0"/>
              <a:t> Is the research design appropriate and rigorous? Are the methods clearly described, detailed enough for replication, and correctly applied?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Data and analysis: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Was the correct data used and analyzed appropriately? Are the statistical and other tests valid and powerful?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Expected outcomes: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Are </a:t>
            </a:r>
            <a:r>
              <a:rPr lang="en-US" sz="2400" dirty="0" smtClean="0"/>
              <a:t>they clearly planned? Generation of Knowledge, development of a product or service to the society at large.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892750"/>
              </p:ext>
            </p:extLst>
          </p:nvPr>
        </p:nvGraphicFramePr>
        <p:xfrm>
          <a:off x="611560" y="1628800"/>
          <a:ext cx="81534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E2BC1053-D040-43E4-89D7-33474A89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F3346B4-3C5A-0B5B-19CC-620A8436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762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Type of Research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293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Features of A Good Proposal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40108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+mj-lt"/>
              </a:rPr>
              <a:t>Scientific Novelty and Innovation</a:t>
            </a:r>
            <a:endParaRPr lang="en-US" dirty="0">
              <a:latin typeface="+mj-lt"/>
            </a:endParaRPr>
          </a:p>
          <a:p>
            <a:r>
              <a:rPr lang="en-US" dirty="0"/>
              <a:t>Simple Language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>
                <a:latin typeface="+mj-lt"/>
              </a:rPr>
              <a:t>Relevance to Society/ Challenges</a:t>
            </a:r>
          </a:p>
          <a:p>
            <a:pPr eaLnBrk="1" hangingPunct="1"/>
            <a:r>
              <a:rPr lang="en-US" dirty="0">
                <a:latin typeface="+mj-lt"/>
              </a:rPr>
              <a:t>Demonstrated Competence/expertise of PI</a:t>
            </a:r>
          </a:p>
          <a:p>
            <a:pPr eaLnBrk="1" hangingPunct="1"/>
            <a:r>
              <a:rPr lang="en-US" dirty="0">
                <a:latin typeface="+mj-lt"/>
              </a:rPr>
              <a:t>Feasibility Study </a:t>
            </a:r>
          </a:p>
          <a:p>
            <a:pPr eaLnBrk="1" hangingPunct="1"/>
            <a:r>
              <a:rPr lang="en-US" dirty="0">
                <a:latin typeface="+mj-lt"/>
              </a:rPr>
              <a:t>Time Schedule</a:t>
            </a:r>
          </a:p>
          <a:p>
            <a:pPr eaLnBrk="1" hangingPunct="1"/>
            <a:r>
              <a:rPr lang="en-US" dirty="0">
                <a:latin typeface="+mj-lt"/>
              </a:rPr>
              <a:t>Enthusiasm</a:t>
            </a:r>
          </a:p>
          <a:p>
            <a:pPr eaLnBrk="1" hangingPunct="1"/>
            <a:r>
              <a:rPr lang="en-US" dirty="0">
                <a:latin typeface="+mj-lt"/>
              </a:rPr>
              <a:t>Complete Literature</a:t>
            </a:r>
          </a:p>
          <a:p>
            <a:pPr eaLnBrk="1" hangingPunct="1"/>
            <a:r>
              <a:rPr lang="en-US" dirty="0">
                <a:latin typeface="+mj-lt"/>
              </a:rPr>
              <a:t>Deliverables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C089DA8-47DA-BD51-6AA5-C5753316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A8D5FF-F5DF-10E6-B92F-374E32B5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Scientific Novelty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Originality of thought – Sharp objectives</a:t>
            </a:r>
            <a:endParaRPr lang="en-IN" dirty="0" smtClean="0"/>
          </a:p>
          <a:p>
            <a:r>
              <a:rPr lang="en-IN" dirty="0" smtClean="0"/>
              <a:t>Need for Such a Project</a:t>
            </a:r>
          </a:p>
          <a:p>
            <a:r>
              <a:rPr lang="en-IN" dirty="0" smtClean="0"/>
              <a:t>Research Gap Area</a:t>
            </a:r>
          </a:p>
          <a:p>
            <a:r>
              <a:rPr lang="en-IN" dirty="0" smtClean="0"/>
              <a:t>Purpose of the Research</a:t>
            </a:r>
          </a:p>
          <a:p>
            <a:r>
              <a:rPr lang="en-IN" dirty="0" smtClean="0"/>
              <a:t>How innovative you are?</a:t>
            </a:r>
          </a:p>
          <a:p>
            <a:r>
              <a:rPr lang="en-IN" dirty="0" smtClean="0"/>
              <a:t>Are you trying to replace an existing product / process?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66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4" y="285728"/>
            <a:ext cx="4176464" cy="144016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Innovation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Selection of Project Idea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907952"/>
            <a:ext cx="4143404" cy="3841095"/>
          </a:xfrm>
        </p:spPr>
      </p:pic>
      <p:pic>
        <p:nvPicPr>
          <p:cNvPr id="4" name="Picture 3" descr="innov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728"/>
            <a:ext cx="4316982" cy="24319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928934"/>
            <a:ext cx="4429124" cy="27860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DC2108-5FC0-4B14-257E-1F3E5EE9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CF5279-9CE4-15EB-50B5-F08BD49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Element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Idea: Identification of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/>
              <a:t>How will you implement it ?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Can you convert your idea/ thought into workable model?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Able to explain to others ?</a:t>
            </a:r>
          </a:p>
          <a:p>
            <a:endParaRPr lang="en-US" sz="32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3" y="2060848"/>
            <a:ext cx="3444397" cy="42098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1F230B-1972-88D4-D840-5EA70339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71B23A-24FC-7786-E9FC-1CE50F0C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parameters: 1. Why this project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SK Varshney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9" y="1700808"/>
            <a:ext cx="870858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parameter: 2. Why you?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SK Varshney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Do you understand the proposed subject?</a:t>
            </a:r>
          </a:p>
          <a:p>
            <a:r>
              <a:rPr lang="en-IN" dirty="0" smtClean="0"/>
              <a:t>Have you done some previous work in that domain?</a:t>
            </a:r>
          </a:p>
          <a:p>
            <a:r>
              <a:rPr lang="en-IN" dirty="0" smtClean="0"/>
              <a:t>Do you have some credits?</a:t>
            </a:r>
          </a:p>
          <a:p>
            <a:r>
              <a:rPr lang="en-IN" dirty="0" smtClean="0"/>
              <a:t>What kind of researcher you are?</a:t>
            </a:r>
          </a:p>
          <a:p>
            <a:r>
              <a:rPr lang="en-IN" dirty="0" smtClean="0"/>
              <a:t>Will you be able to complete the project with your own research strength and resources available to you?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89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Parameter 3: Can you do it?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SK Varshney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6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parameter 4: </a:t>
            </a:r>
            <a:br>
              <a:rPr lang="en-US" dirty="0" smtClean="0"/>
            </a:br>
            <a:r>
              <a:rPr lang="en-US" dirty="0" smtClean="0"/>
              <a:t>Professional Approach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SK Varshney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62914"/>
            <a:ext cx="6768752" cy="50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Success rates </a:t>
            </a:r>
            <a:br>
              <a:rPr lang="en-US" dirty="0" smtClean="0"/>
            </a:br>
            <a:r>
              <a:rPr lang="en-US" dirty="0" smtClean="0"/>
              <a:t>of research projects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ANRF – NPDF &lt; 7%</a:t>
            </a:r>
          </a:p>
          <a:p>
            <a:r>
              <a:rPr lang="en-US" dirty="0" smtClean="0"/>
              <a:t>ANRF – PMECRG - &lt; 8% </a:t>
            </a:r>
          </a:p>
          <a:p>
            <a:r>
              <a:rPr lang="en-US" dirty="0" smtClean="0"/>
              <a:t>ANRF – ARG - &lt; 5%</a:t>
            </a:r>
          </a:p>
          <a:p>
            <a:r>
              <a:rPr lang="en-US" dirty="0" smtClean="0"/>
              <a:t>ANRF – IRG – 20%</a:t>
            </a:r>
          </a:p>
          <a:p>
            <a:r>
              <a:rPr lang="en-US" dirty="0" smtClean="0"/>
              <a:t>BIRAC – 8%</a:t>
            </a:r>
          </a:p>
          <a:p>
            <a:r>
              <a:rPr lang="en-US" dirty="0" smtClean="0"/>
              <a:t>CSIR NMITLI - 4%</a:t>
            </a:r>
          </a:p>
          <a:p>
            <a:r>
              <a:rPr lang="en-US" dirty="0" smtClean="0"/>
              <a:t>SBIRI – 10%</a:t>
            </a:r>
          </a:p>
          <a:p>
            <a:r>
              <a:rPr lang="en-US" dirty="0" smtClean="0"/>
              <a:t>JRF NET – 3-5%</a:t>
            </a:r>
          </a:p>
          <a:p>
            <a:r>
              <a:rPr lang="en-US" dirty="0" smtClean="0"/>
              <a:t>JEE - &lt; 1% for IIT and &lt; 1.08% for NIT</a:t>
            </a:r>
          </a:p>
          <a:p>
            <a:r>
              <a:rPr lang="en-US" dirty="0" smtClean="0"/>
              <a:t>Projects in Targeted Areas – 10%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Overall success  ~ 7%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85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Clarity and organization</a:t>
            </a:r>
            <a:r>
              <a:rPr lang="en-US" b="1" dirty="0"/>
              <a:t>:</a:t>
            </a:r>
            <a:r>
              <a:rPr lang="en-US" dirty="0"/>
              <a:t> Is the </a:t>
            </a:r>
            <a:r>
              <a:rPr lang="en-US" dirty="0" smtClean="0"/>
              <a:t>proposal well-written</a:t>
            </a:r>
            <a:r>
              <a:rPr lang="en-US" dirty="0"/>
              <a:t>, clear, concise, and easy to understand</a:t>
            </a:r>
            <a:r>
              <a:rPr lang="en-US" dirty="0" smtClean="0"/>
              <a:t>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Literature </a:t>
            </a:r>
            <a:r>
              <a:rPr lang="en-US" b="1" dirty="0">
                <a:solidFill>
                  <a:srgbClr val="FF0000"/>
                </a:solidFill>
              </a:rPr>
              <a:t>review: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the existing literature review thorough and relevant</a:t>
            </a:r>
            <a:r>
              <a:rPr lang="en-US" dirty="0" smtClean="0"/>
              <a:t>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References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the references appropriate, up-to-date, and of good quality</a:t>
            </a:r>
            <a:r>
              <a:rPr lang="en-US" dirty="0" smtClean="0"/>
              <a:t>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Scope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Does the manuscript fit the scope of the </a:t>
            </a:r>
            <a:r>
              <a:rPr lang="en-US" dirty="0" smtClean="0"/>
              <a:t>call for proposals?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76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Formatting/ Design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560507" cy="3744416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1484784"/>
            <a:ext cx="3898776" cy="464137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Comic Sans MS" pitchFamily="66" charset="0"/>
              </a:rPr>
              <a:t>Use page numbers, headers, and footers</a:t>
            </a:r>
          </a:p>
          <a:p>
            <a:r>
              <a:rPr lang="en-US" sz="3200" dirty="0">
                <a:latin typeface="Comic Sans MS" pitchFamily="66" charset="0"/>
              </a:rPr>
              <a:t>Include photos and diagrams</a:t>
            </a:r>
          </a:p>
          <a:p>
            <a:r>
              <a:rPr lang="en-US" sz="3200" dirty="0">
                <a:latin typeface="Comic Sans MS" pitchFamily="66" charset="0"/>
              </a:rPr>
              <a:t>Make sure the proposal looks professional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8" y="3265352"/>
            <a:ext cx="6735818" cy="346169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657600" cy="1935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82" y="13357"/>
            <a:ext cx="4909875" cy="325199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A4EB080-3041-CC9C-6C02-7041A6BD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21E091E-A4B8-3E1B-ECFA-A8F2B723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8266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Right Format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3299"/>
            <a:ext cx="7391400" cy="5186299"/>
          </a:xfrm>
        </p:spPr>
      </p:pic>
    </p:spTree>
    <p:extLst>
      <p:ext uri="{BB962C8B-B14F-4D97-AF65-F5344CB8AC3E}">
        <p14:creationId xmlns:p14="http://schemas.microsoft.com/office/powerpoint/2010/main" val="32703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parameter 5: USP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SK Varshney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4060"/>
            <a:ext cx="7857566" cy="555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5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Required documents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Forwarded by Head of the Institute.</a:t>
            </a:r>
          </a:p>
          <a:p>
            <a:r>
              <a:rPr lang="en-IN" dirty="0" smtClean="0"/>
              <a:t>Consent by participating institutes.</a:t>
            </a:r>
          </a:p>
          <a:p>
            <a:r>
              <a:rPr lang="en-IN" dirty="0" smtClean="0"/>
              <a:t>Consent by institutes whose facilities are going to be used.</a:t>
            </a:r>
          </a:p>
          <a:p>
            <a:r>
              <a:rPr lang="en-IN" dirty="0" smtClean="0"/>
              <a:t>Ethical / bio-safety / clinical committee clearances, if need be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93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Funding agencies see it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Referees give qualitative opinions and quantitative assessment.</a:t>
            </a:r>
          </a:p>
          <a:p>
            <a:r>
              <a:rPr lang="en-US" dirty="0" smtClean="0"/>
              <a:t>Normally, odd number of referees are invited. </a:t>
            </a:r>
          </a:p>
          <a:p>
            <a:r>
              <a:rPr lang="en-US" dirty="0" smtClean="0"/>
              <a:t>Is there a major or minor difference in rating of various referees?</a:t>
            </a:r>
          </a:p>
          <a:p>
            <a:r>
              <a:rPr lang="en-US" dirty="0" smtClean="0"/>
              <a:t>Funding agency may seek additional comments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62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Scoring Questions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755831"/>
              </p:ext>
            </p:extLst>
          </p:nvPr>
        </p:nvGraphicFramePr>
        <p:xfrm>
          <a:off x="457200" y="1600200"/>
          <a:ext cx="8229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896"/>
                <a:gridCol w="32507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 1-10 or 1-100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Objectives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Scientific</a:t>
                      </a:r>
                      <a:r>
                        <a:rPr lang="en-US" baseline="0" dirty="0" smtClean="0"/>
                        <a:t> Novelty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Narratives or Purposefulness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Social,</a:t>
                      </a:r>
                      <a:r>
                        <a:rPr lang="en-US" baseline="0" dirty="0" smtClean="0"/>
                        <a:t> Industrial or SDG implications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strength</a:t>
                      </a:r>
                      <a:r>
                        <a:rPr lang="en-US" baseline="0" dirty="0" smtClean="0"/>
                        <a:t> of the PI and team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r>
                        <a:rPr lang="en-US" baseline="0" dirty="0" smtClean="0"/>
                        <a:t> of Infrastructure </a:t>
                      </a:r>
                      <a:r>
                        <a:rPr lang="en-US" dirty="0" smtClean="0"/>
                        <a:t>Resources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 project ready to</a:t>
                      </a:r>
                      <a:r>
                        <a:rPr lang="en-US" baseline="0" dirty="0" smtClean="0"/>
                        <a:t> be implemented or requires clearances / permissions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Targeted outcomes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Necessity </a:t>
                      </a:r>
                      <a:r>
                        <a:rPr lang="en-US" smtClean="0"/>
                        <a:t>of collaboration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Minor Incentives  (Geography,  Gender)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Competitiveness….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939381" cy="39393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100264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Comic Sans MS" pitchFamily="66" charset="0"/>
              </a:rPr>
              <a:t>All proposals </a:t>
            </a:r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do not get accepted</a:t>
            </a: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omic Sans MS" pitchFamily="66" charset="0"/>
              </a:rPr>
              <a:t>One needs to score on each aspect.</a:t>
            </a:r>
            <a:endParaRPr lang="en-US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omic Sans MS" pitchFamily="66" charset="0"/>
              </a:rPr>
              <a:t>Make the project more purposeful</a:t>
            </a:r>
            <a:r>
              <a:rPr lang="en-IN" dirty="0" smtClean="0">
                <a:latin typeface="Comic Sans MS" pitchFamily="66" charset="0"/>
              </a:rPr>
              <a:t>.</a:t>
            </a:r>
            <a:endParaRPr lang="en-IN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Comic Sans MS" pitchFamily="66" charset="0"/>
              </a:rPr>
              <a:t>Be </a:t>
            </a:r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Self Critical</a:t>
            </a: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C000"/>
                </a:solidFill>
                <a:latin typeface="Comic Sans MS" pitchFamily="66" charset="0"/>
              </a:rPr>
              <a:t>NEVER GIVE UP!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i="1" dirty="0">
                <a:solidFill>
                  <a:srgbClr val="0000CC"/>
                </a:solidFill>
                <a:latin typeface="Comic Sans MS" pitchFamily="66" charset="0"/>
              </a:rPr>
              <a:t>	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….try &amp; try until you succeed!</a:t>
            </a:r>
            <a:endParaRPr lang="en-IN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Few Suggestions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8EC1F1-40ED-0F55-5685-F9688F3F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318F66-AD95-061E-39D6-B3DB811D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Lion’s share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29683"/>
            <a:ext cx="5904656" cy="539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lnSpcReduction="10000"/>
          </a:bodyPr>
          <a:lstStyle/>
          <a:p>
            <a:pPr marL="914400" lvl="1" indent="-457200">
              <a:buFontTx/>
              <a:buAutoNum type="arabicPeriod"/>
              <a:defRPr/>
            </a:pPr>
            <a:r>
              <a:rPr lang="en-US" dirty="0"/>
              <a:t>Be concise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dirty="0"/>
              <a:t>Avoid superfluous words or phrases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dirty="0"/>
              <a:t>Use the active voice, not the passive voice</a:t>
            </a:r>
          </a:p>
          <a:p>
            <a:endParaRPr lang="en-US" dirty="0"/>
          </a:p>
        </p:txBody>
      </p:sp>
      <p:pic>
        <p:nvPicPr>
          <p:cNvPr id="11" name="Picture 10" descr="Einstein-300x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357562"/>
            <a:ext cx="4305416" cy="3214710"/>
          </a:xfrm>
          <a:prstGeom prst="rect">
            <a:avLst/>
          </a:prstGeom>
        </p:spPr>
      </p:pic>
      <p:pic>
        <p:nvPicPr>
          <p:cNvPr id="12" name="Picture 11" descr="your-guide-to-grant-writing-helping-your-pc-to-attract-funding-25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3171836"/>
            <a:ext cx="4572032" cy="34326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C46073-F4AE-8961-39AC-09AEBB44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D9F28C-24E9-FF91-5CB5-F2ED335F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Pitfalls To Avoid in Writing The Proposal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Being too ambitious in your projects</a:t>
            </a:r>
          </a:p>
          <a:p>
            <a:r>
              <a:rPr lang="en-US" dirty="0"/>
              <a:t>Using  generalities</a:t>
            </a:r>
          </a:p>
          <a:p>
            <a:r>
              <a:rPr lang="en-US" dirty="0"/>
              <a:t>Assuming readers/ reviewers know your capabilities</a:t>
            </a:r>
          </a:p>
          <a:p>
            <a:r>
              <a:rPr lang="en-US" dirty="0"/>
              <a:t>Hiding/hidden costs </a:t>
            </a:r>
            <a:r>
              <a:rPr lang="en-US" i="1" dirty="0"/>
              <a:t>(intentional/unintentional)</a:t>
            </a:r>
          </a:p>
          <a:p>
            <a:r>
              <a:rPr lang="en-US" dirty="0"/>
              <a:t>Sending the proposal in at the last minute</a:t>
            </a:r>
          </a:p>
          <a:p>
            <a:r>
              <a:rPr lang="en-US" dirty="0"/>
              <a:t>Failing to revise and resubmit the proposal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1DBB1D7-59C7-4366-C08A-8C0DF3F8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BA536C-F264-2E34-5EC9-147FD7C8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ambitious but realistic….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Proposals assessed based on your proven abilities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NGO working </a:t>
            </a:r>
            <a:r>
              <a:rPr lang="en-CA" sz="5400" dirty="0"/>
              <a:t>in </a:t>
            </a: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 Communication </a:t>
            </a:r>
            <a:r>
              <a:rPr kumimoji="0" lang="en-CA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proposing molecular biology proposal is unrealistic</a:t>
            </a:r>
            <a:endParaRPr kumimoji="0" lang="en-CA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heading into newer territory, do preliminary work first to have “Proof of Concept”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9CEF2F2-5D2C-BDE1-0939-05FC6261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C91A91-11A0-2BFE-8699-9BE6EABE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49933"/>
            <a:ext cx="5105400" cy="1514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643050"/>
            <a:ext cx="3571900" cy="478634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Be focused and specific</a:t>
            </a:r>
          </a:p>
          <a:p>
            <a:r>
              <a:rPr lang="en-US" sz="3200" dirty="0"/>
              <a:t>Show how your project is related to the grant giver’s goals</a:t>
            </a:r>
          </a:p>
          <a:p>
            <a:r>
              <a:rPr lang="en-US" sz="3200" dirty="0"/>
              <a:t>Provide details, including the justified budget</a:t>
            </a:r>
          </a:p>
          <a:p>
            <a:r>
              <a:rPr lang="en-US" sz="3200" dirty="0"/>
              <a:t>Include everything required by the Request For Proposal (RFP)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1600200"/>
            <a:ext cx="4067204" cy="475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terms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succinct/concise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 time for revision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feedback from other people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your individuality.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E9BE377E-E246-2307-1345-821F3801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282324-DF1C-ED92-4BC7-079259ED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56" y="0"/>
            <a:ext cx="4984277" cy="36660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" y="3373429"/>
            <a:ext cx="8812562" cy="348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6191"/>
            <a:ext cx="3719456" cy="26780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1C57F9E-7A52-9A6B-DBA2-AA156DE9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6D0D0E5-1A08-7304-8D53-205F48B3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Should be well defined in step wise manner</a:t>
            </a:r>
          </a:p>
          <a:p>
            <a:r>
              <a:rPr lang="en-IN" dirty="0"/>
              <a:t>No need of detail description about experiments but NEED outline</a:t>
            </a:r>
          </a:p>
          <a:p>
            <a:r>
              <a:rPr lang="en-IN" dirty="0"/>
              <a:t>Prepare and attach preliminary questionnaire, if required </a:t>
            </a:r>
          </a:p>
          <a:p>
            <a:r>
              <a:rPr lang="en-IN" dirty="0"/>
              <a:t>Content and Target beneficiaries, if training/ workshop proposed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1B24121-6EA2-BF53-75F9-F44102F8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6048E6-D475-2C3B-DB12-FDB728E7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3615" y="60877"/>
            <a:ext cx="4929190" cy="142873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+mj-ea"/>
                <a:cs typeface="Comic Sans MS"/>
              </a:rPr>
              <a:t>Budget Strategy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latin typeface="Lucida Sans Unicode" charset="0"/>
              </a:rPr>
              <a:t>Ask for what you need to do the work.</a:t>
            </a:r>
          </a:p>
          <a:p>
            <a:pPr eaLnBrk="1" hangingPunct="1"/>
            <a:r>
              <a:rPr lang="en-US" sz="2400" dirty="0">
                <a:latin typeface="Lucida Sans Unicode" charset="0"/>
              </a:rPr>
              <a:t>Justify requests that are significant in line of your Objectives</a:t>
            </a:r>
          </a:p>
          <a:p>
            <a:r>
              <a:rPr lang="en-US" sz="2400" dirty="0">
                <a:latin typeface="Lucida Sans Unicode" charset="0"/>
              </a:rPr>
              <a:t>Imagine what your project needs to make it a reality.</a:t>
            </a:r>
          </a:p>
          <a:p>
            <a:pPr eaLnBrk="1" hangingPunct="1"/>
            <a:r>
              <a:rPr lang="en-US" sz="2400" dirty="0">
                <a:latin typeface="Lucida Sans Unicode" charset="0"/>
              </a:rPr>
              <a:t>Follow sponsor and institutional guidelines and policies.</a:t>
            </a:r>
          </a:p>
          <a:p>
            <a:pPr eaLnBrk="1" hangingPunct="1"/>
            <a:r>
              <a:rPr lang="en-US" sz="2400" dirty="0">
                <a:latin typeface="Lucida Sans Unicode" charset="0"/>
              </a:rPr>
              <a:t>Try to collect Quotations for Equipments before quote</a:t>
            </a:r>
          </a:p>
          <a:p>
            <a:pPr eaLnBrk="1" hangingPunct="1"/>
            <a:r>
              <a:rPr lang="en-US" sz="2400" dirty="0">
                <a:latin typeface="Lucida Sans Unicode" charset="0"/>
              </a:rPr>
              <a:t>When in doubt, ask!</a:t>
            </a:r>
          </a:p>
          <a:p>
            <a:pPr eaLnBrk="1" hangingPunct="1"/>
            <a:endParaRPr lang="en-US" sz="2400" dirty="0">
              <a:latin typeface="Lucida Sans Unicode" charset="0"/>
            </a:endParaRPr>
          </a:p>
          <a:p>
            <a:pPr>
              <a:buNone/>
            </a:pPr>
            <a:r>
              <a:rPr lang="en-US" sz="2400" i="1" dirty="0">
                <a:solidFill>
                  <a:srgbClr val="FF0000"/>
                </a:solidFill>
                <a:latin typeface="Lucida Sans Unicode" charset="0"/>
              </a:rPr>
              <a:t>Reviewers emphasize project quality over budget.</a:t>
            </a:r>
          </a:p>
          <a:p>
            <a:pPr eaLnBrk="1" hangingPunct="1">
              <a:buNone/>
            </a:pPr>
            <a:endParaRPr lang="en-US" sz="2400" dirty="0">
              <a:latin typeface="Lucida Sans Unicode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3AA8DB0-15D6-9659-4835-8F9C9EF9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6A22DBF-99FE-E78C-CB32-F9BA7CD4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14" y="1628800"/>
            <a:ext cx="8355319" cy="4467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E437FB4-0897-BC3F-5480-A6E23DD0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04AFB5-8B10-9B31-6CC4-2DA8BACF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14422"/>
            <a:ext cx="7362126" cy="46305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EE79A3-4251-5EE5-0636-6E5AD2DC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FF8FC3-AFD7-0A58-B275-5BEEFBA2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928670"/>
            <a:ext cx="3574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……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finally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1984"/>
            <a:ext cx="4520042" cy="2808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6" y="3048000"/>
            <a:ext cx="3153659" cy="2362200"/>
          </a:xfrm>
          <a:prstGeom prst="rect">
            <a:avLst/>
          </a:prstGeom>
        </p:spPr>
      </p:pic>
      <p:pic>
        <p:nvPicPr>
          <p:cNvPr id="7" name="Picture 6" descr="A close up of a mouse&#10;&#10;Description automatically generated">
            <a:extLst>
              <a:ext uri="{FF2B5EF4-FFF2-40B4-BE49-F238E27FC236}">
                <a16:creationId xmlns="" xmlns:a16="http://schemas.microsoft.com/office/drawing/2014/main" id="{4B018D80-BBE3-40C3-B03E-31DF86444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80" y="3161993"/>
            <a:ext cx="3484802" cy="26136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95962E-96C7-781F-1070-AAA54B3F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036C34-4DA7-8DA9-756E-DD953A63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Is poor success rate – reason to worry?</a:t>
            </a:r>
          </a:p>
          <a:p>
            <a:r>
              <a:rPr lang="en-US" sz="6000" dirty="0" smtClean="0">
                <a:solidFill>
                  <a:srgbClr val="00B050"/>
                </a:solidFill>
              </a:rPr>
              <a:t>No, but we need a better approach to project.</a:t>
            </a:r>
            <a:endParaRPr lang="en-IN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239000" cy="181964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514600"/>
            <a:ext cx="4078500" cy="3200400"/>
          </a:xfrm>
        </p:spPr>
      </p:pic>
      <p:sp>
        <p:nvSpPr>
          <p:cNvPr id="8" name="Rectangle 7"/>
          <p:cNvSpPr/>
          <p:nvPr/>
        </p:nvSpPr>
        <p:spPr>
          <a:xfrm>
            <a:off x="4357686" y="2038219"/>
            <a:ext cx="4572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CA" sz="2800" dirty="0"/>
              <a:t>Discuss ideas with them before starting the writing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If possible, read his or her successful application 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800" dirty="0"/>
              <a:t>   </a:t>
            </a:r>
            <a:r>
              <a:rPr lang="en-US" sz="2800" dirty="0">
                <a:solidFill>
                  <a:srgbClr val="0000FF"/>
                </a:solidFill>
              </a:rPr>
              <a:t> (but </a:t>
            </a:r>
            <a:r>
              <a:rPr lang="en-US" sz="2800" b="1" dirty="0">
                <a:solidFill>
                  <a:srgbClr val="0000FF"/>
                </a:solidFill>
              </a:rPr>
              <a:t>DO NOT COPY!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Get feedback on your application/idea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D9F12F8-3DDA-5E02-0CCD-65563C8B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30A0A2E-4BF1-96F5-E164-DB67899A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14400" y="1676400"/>
            <a:ext cx="5257800" cy="4704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mic Sans MS" pitchFamily="66" charset="0"/>
              </a:rPr>
              <a:t>Don</a:t>
            </a:r>
            <a:r>
              <a:rPr lang="ja-JP" altLang="en-US" dirty="0">
                <a:latin typeface="Comic Sans MS" pitchFamily="66" charset="0"/>
              </a:rPr>
              <a:t>’</a:t>
            </a:r>
            <a:r>
              <a:rPr lang="en-US" dirty="0">
                <a:latin typeface="Comic Sans MS" pitchFamily="66" charset="0"/>
              </a:rPr>
              <a:t>t give up!</a:t>
            </a:r>
          </a:p>
          <a:p>
            <a:r>
              <a:rPr lang="en-US" dirty="0">
                <a:latin typeface="Comic Sans MS" pitchFamily="66" charset="0"/>
              </a:rPr>
              <a:t>Get reviews</a:t>
            </a:r>
          </a:p>
          <a:p>
            <a:r>
              <a:rPr lang="en-US" dirty="0">
                <a:latin typeface="Comic Sans MS" pitchFamily="66" charset="0"/>
              </a:rPr>
              <a:t>Talk to agency contact</a:t>
            </a:r>
          </a:p>
          <a:p>
            <a:r>
              <a:rPr lang="en-US" dirty="0">
                <a:latin typeface="Comic Sans MS" pitchFamily="66" charset="0"/>
              </a:rPr>
              <a:t>Re-evaluate, revise and resubmit</a:t>
            </a:r>
          </a:p>
          <a:p>
            <a:r>
              <a:rPr lang="en-US" dirty="0">
                <a:latin typeface="Comic Sans MS" pitchFamily="66" charset="0"/>
              </a:rPr>
              <a:t>Look for other potential funders</a:t>
            </a:r>
          </a:p>
          <a:p>
            <a:pPr marL="0" indent="0">
              <a:buNone/>
            </a:pPr>
            <a:endParaRPr lang="en-US" dirty="0">
              <a:latin typeface="Lucida Sans Unicode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533400"/>
            <a:ext cx="8610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If your proposal is rejected…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6D15590-2B87-5D94-C48D-CA355F3E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A1FFB2-BD5C-E76B-CF51-2CB2393C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01080" cy="113191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Top 10 Reasons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for an Unsuccessful Proposal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2952" cy="5141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400" dirty="0">
                <a:latin typeface="Lucida Sans Unicode" charset="0"/>
              </a:rPr>
              <a:t> 1. </a:t>
            </a:r>
            <a:r>
              <a:rPr lang="en-US" sz="2600" dirty="0">
                <a:latin typeface="Comic Sans MS" pitchFamily="66" charset="0"/>
              </a:rPr>
              <a:t>Project </a:t>
            </a:r>
            <a:r>
              <a:rPr lang="en-US" sz="2600" dirty="0" smtClean="0">
                <a:latin typeface="Comic Sans MS" pitchFamily="66" charset="0"/>
              </a:rPr>
              <a:t>doesn't </a:t>
            </a:r>
            <a:r>
              <a:rPr lang="en-US" sz="2600" dirty="0">
                <a:latin typeface="Comic Sans MS" pitchFamily="66" charset="0"/>
              </a:rPr>
              <a:t>address agency priorities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600" dirty="0">
                <a:latin typeface="Comic Sans MS" pitchFamily="66" charset="0"/>
              </a:rPr>
              <a:t> 2. Guidelines not followed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600" dirty="0">
                <a:latin typeface="Comic Sans MS" pitchFamily="66" charset="0"/>
              </a:rPr>
              <a:t> 3. Not a compelling idea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600" dirty="0">
                <a:latin typeface="Comic Sans MS" pitchFamily="66" charset="0"/>
              </a:rPr>
              <a:t> 4. Ideas not clearly presented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600" dirty="0">
                <a:latin typeface="Comic Sans MS" pitchFamily="66" charset="0"/>
              </a:rPr>
              <a:t> 5. Methodology appears to be flawed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600" dirty="0">
                <a:latin typeface="Comic Sans MS" pitchFamily="66" charset="0"/>
              </a:rPr>
              <a:t> 6. Overuse of jargon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600" dirty="0">
                <a:latin typeface="Comic Sans MS" pitchFamily="66" charset="0"/>
              </a:rPr>
              <a:t> 7. Overly ambitious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600" dirty="0">
                <a:latin typeface="Comic Sans MS" pitchFamily="66" charset="0"/>
              </a:rPr>
              <a:t> 8. Narrative and budget don</a:t>
            </a:r>
            <a:r>
              <a:rPr lang="ja-JP" altLang="en-US" sz="2600" dirty="0">
                <a:latin typeface="Comic Sans MS" pitchFamily="66" charset="0"/>
              </a:rPr>
              <a:t>’</a:t>
            </a:r>
            <a:r>
              <a:rPr lang="en-US" sz="2600" dirty="0">
                <a:latin typeface="Comic Sans MS" pitchFamily="66" charset="0"/>
              </a:rPr>
              <a:t>t correspond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600" dirty="0">
                <a:latin typeface="Comic Sans MS" pitchFamily="66" charset="0"/>
              </a:rPr>
              <a:t> 9. Bad presentation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sz="2600" dirty="0">
                <a:latin typeface="Comic Sans MS" pitchFamily="66" charset="0"/>
              </a:rPr>
              <a:t>10.Repetition of published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30734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8030" y="1412776"/>
            <a:ext cx="8077200" cy="4174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48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Reviewers </a:t>
            </a:r>
            <a:r>
              <a:rPr lang="en-US" sz="48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or may not appreciate your idea.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Reviewers do not have conflict of interest.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1" dirty="0">
                <a:solidFill>
                  <a:srgbClr val="0000FF"/>
                </a:solidFill>
              </a:rPr>
              <a:t>They simply provide an assessment </a:t>
            </a:r>
          </a:p>
          <a:p>
            <a:pPr algn="ctr"/>
            <a:r>
              <a:rPr lang="en-US" sz="2800" i="1" dirty="0">
                <a:solidFill>
                  <a:srgbClr val="0000FF"/>
                </a:solidFill>
              </a:rPr>
              <a:t>of material that you provided </a:t>
            </a:r>
            <a:r>
              <a:rPr lang="en-US" sz="2800" i="1" dirty="0">
                <a:solidFill>
                  <a:srgbClr val="FFC000"/>
                </a:solidFill>
              </a:rPr>
              <a:t/>
            </a:r>
            <a:br>
              <a:rPr lang="en-US" sz="2800" i="1" dirty="0">
                <a:solidFill>
                  <a:srgbClr val="FFC000"/>
                </a:solidFill>
              </a:rPr>
            </a:br>
            <a:r>
              <a:rPr lang="en-US" sz="2800" i="1" dirty="0">
                <a:solidFill>
                  <a:srgbClr val="0000FF"/>
                </a:solidFill>
              </a:rPr>
              <a:t>in your application.</a:t>
            </a:r>
            <a:r>
              <a:rPr lang="en-US" sz="2800" i="1" dirty="0">
                <a:solidFill>
                  <a:srgbClr val="FFC000"/>
                </a:solidFill>
              </a:rPr>
              <a:t/>
            </a:r>
            <a:br>
              <a:rPr lang="en-US" sz="2800" i="1" dirty="0">
                <a:solidFill>
                  <a:srgbClr val="FFC000"/>
                </a:solidFill>
              </a:rPr>
            </a:br>
            <a:endParaRPr lang="en-US" sz="2800" i="1" dirty="0">
              <a:solidFill>
                <a:srgbClr val="FFC000"/>
              </a:solidFill>
            </a:endParaRPr>
          </a:p>
          <a:p>
            <a:pPr algn="ctr"/>
            <a:r>
              <a:rPr lang="en-US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Don’t take it personally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  <a:p>
            <a:pPr algn="ctr"/>
            <a:r>
              <a:rPr lang="en-US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it Professionally!!!!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4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573B92-DC93-225B-AA59-49E1E79F1102}"/>
              </a:ext>
            </a:extLst>
          </p:cNvPr>
          <p:cNvSpPr/>
          <p:nvPr/>
        </p:nvSpPr>
        <p:spPr>
          <a:xfrm>
            <a:off x="2883517" y="620688"/>
            <a:ext cx="33060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</a:t>
            </a:r>
          </a:p>
        </p:txBody>
      </p:sp>
      <p:sp>
        <p:nvSpPr>
          <p:cNvPr id="87043" name="TextBox 2">
            <a:extLst>
              <a:ext uri="{FF2B5EF4-FFF2-40B4-BE49-F238E27FC236}">
                <a16:creationId xmlns="" xmlns:a16="http://schemas.microsoft.com/office/drawing/2014/main" id="{34A73251-C357-C759-9FA1-98A1B9CF8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1487488"/>
            <a:ext cx="734536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IN" altLang="en-US" sz="3600" dirty="0"/>
              <a:t>For any specific query</a:t>
            </a:r>
          </a:p>
          <a:p>
            <a:pPr algn="ctr"/>
            <a:r>
              <a:rPr lang="en-IN" altLang="en-US" sz="3600" dirty="0"/>
              <a:t>Please write to me at</a:t>
            </a:r>
          </a:p>
          <a:p>
            <a:pPr algn="ctr"/>
            <a:r>
              <a:rPr lang="en-IN" altLang="en-US" sz="3600" dirty="0" smtClean="0"/>
              <a:t>skvdst@yahoo.com </a:t>
            </a:r>
            <a:endParaRPr lang="en-IN" altLang="en-US" sz="3600" dirty="0"/>
          </a:p>
          <a:p>
            <a:pPr algn="ctr"/>
            <a:endParaRPr lang="en-IN" altLang="en-US" sz="3600" dirty="0"/>
          </a:p>
          <a:p>
            <a:pPr algn="ctr"/>
            <a:r>
              <a:rPr lang="en-IN" altLang="en-US" sz="3600" dirty="0"/>
              <a:t>s-k-varshney-5059b24/</a:t>
            </a:r>
          </a:p>
          <a:p>
            <a:pPr algn="ctr"/>
            <a:endParaRPr lang="en-IN" altLang="en-US" sz="3600" dirty="0"/>
          </a:p>
          <a:p>
            <a:pPr algn="ctr"/>
            <a:r>
              <a:rPr lang="en-IN" altLang="en-US" sz="3600" dirty="0" err="1"/>
              <a:t>skvdst</a:t>
            </a:r>
            <a:endParaRPr lang="en-IN" altLang="en-US" sz="3600" dirty="0"/>
          </a:p>
          <a:p>
            <a:pPr algn="ctr"/>
            <a:endParaRPr lang="en-IN" altLang="en-US" sz="3600" dirty="0"/>
          </a:p>
          <a:p>
            <a:pPr algn="ctr"/>
            <a:r>
              <a:rPr lang="en-IN" altLang="en-US" sz="3600" dirty="0" err="1"/>
              <a:t>skvdst</a:t>
            </a:r>
            <a:endParaRPr lang="en-IN" altLang="en-US" sz="3600" dirty="0"/>
          </a:p>
        </p:txBody>
      </p:sp>
      <p:pic>
        <p:nvPicPr>
          <p:cNvPr id="87044" name="Picture 4">
            <a:extLst>
              <a:ext uri="{FF2B5EF4-FFF2-40B4-BE49-F238E27FC236}">
                <a16:creationId xmlns="" xmlns:a16="http://schemas.microsoft.com/office/drawing/2014/main" id="{574FE371-1283-BA68-9727-DCF93821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>
            <a:extLst>
              <a:ext uri="{FF2B5EF4-FFF2-40B4-BE49-F238E27FC236}">
                <a16:creationId xmlns="" xmlns:a16="http://schemas.microsoft.com/office/drawing/2014/main" id="{4A73C936-20E6-2A0E-E03A-38228D38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68700"/>
            <a:ext cx="97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>
            <a:extLst>
              <a:ext uri="{FF2B5EF4-FFF2-40B4-BE49-F238E27FC236}">
                <a16:creationId xmlns="" xmlns:a16="http://schemas.microsoft.com/office/drawing/2014/main" id="{04C9C495-AC3A-5D63-AE43-A17B4B09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1038"/>
            <a:ext cx="12684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any agency fund your idea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SK Varshney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5" y="1916832"/>
            <a:ext cx="839324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2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Path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– Scrutiny 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stage - Refereeing</a:t>
            </a:r>
          </a:p>
          <a:p>
            <a:endParaRPr lang="en-US" dirty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Stage – Reviewing</a:t>
            </a:r>
          </a:p>
          <a:p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stage – Administrative Processing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SK Varshney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15" y="413784"/>
            <a:ext cx="8501122" cy="11430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Scrutiny of proposals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55215" y="1556792"/>
            <a:ext cx="8219256" cy="46974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7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All prescribed procedures followed, guidelines met</a:t>
            </a:r>
          </a:p>
          <a:p>
            <a:pPr>
              <a:lnSpc>
                <a:spcPct val="77000"/>
              </a:lnSpc>
              <a:spcBef>
                <a:spcPts val="600"/>
              </a:spcBef>
            </a:pPr>
            <a:endParaRPr lang="en-US" dirty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77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Plagiarism and AI content</a:t>
            </a:r>
            <a:r>
              <a:rPr lang="en-US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  <a:p>
            <a:pPr marL="0" indent="0">
              <a:lnSpc>
                <a:spcPct val="77000"/>
              </a:lnSpc>
              <a:spcBef>
                <a:spcPts val="600"/>
              </a:spcBef>
              <a:buNone/>
            </a:pPr>
            <a:endParaRPr lang="en-US" dirty="0" smtClean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77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Track record of PI and Co-PIs</a:t>
            </a:r>
          </a:p>
          <a:p>
            <a:pPr>
              <a:lnSpc>
                <a:spcPct val="77000"/>
              </a:lnSpc>
              <a:spcBef>
                <a:spcPts val="600"/>
              </a:spcBef>
            </a:pPr>
            <a:endParaRPr lang="en-US" sz="2400" dirty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77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Several portals may indicate if it has gone through initial screening</a:t>
            </a:r>
          </a:p>
          <a:p>
            <a:pPr>
              <a:lnSpc>
                <a:spcPct val="77000"/>
              </a:lnSpc>
              <a:spcBef>
                <a:spcPts val="600"/>
              </a:spcBef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77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Filtered </a:t>
            </a:r>
            <a:r>
              <a:rPr lang="en-US" dirty="0">
                <a:solidFill>
                  <a:srgbClr val="0000FF"/>
                </a:solidFill>
              </a:rPr>
              <a:t>proposals go for refereeing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A8E838-AC43-2E62-1CAE-C2823B95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2045D3-A53E-7657-8040-139B8424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1"/>
            <a:ext cx="8229600" cy="3505200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Understand the dynamics of peer review: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Referees</a:t>
            </a:r>
            <a:r>
              <a:rPr lang="en-US" sz="2400" dirty="0" smtClean="0">
                <a:latin typeface="Arial" charset="0"/>
              </a:rPr>
              <a:t>/ 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</a:rPr>
              <a:t>Reviewers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will </a:t>
            </a:r>
            <a:r>
              <a:rPr lang="en-US" sz="2400" dirty="0" smtClean="0">
                <a:latin typeface="Arial" charset="0"/>
              </a:rPr>
              <a:t>assess many </a:t>
            </a:r>
            <a:r>
              <a:rPr lang="en-US" sz="2400" dirty="0">
                <a:latin typeface="Arial" charset="0"/>
              </a:rPr>
              <a:t>applications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Make your application easy to read and easy to understand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The impact and significance should be clear throughout the application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Convince them to be your advocate</a:t>
            </a:r>
          </a:p>
          <a:p>
            <a:pPr lvl="1" eaLnBrk="1" hangingPunct="1"/>
            <a:r>
              <a:rPr lang="en-US" sz="2400" i="1" dirty="0">
                <a:latin typeface="Arial" charset="0"/>
              </a:rPr>
              <a:t>Get them on your side!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3" y="5308601"/>
            <a:ext cx="4572000" cy="152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759"/>
            <a:ext cx="3352800" cy="18889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A4AFFB5-D6CB-E345-5A2E-538EB993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SK Varshney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7345DD4-859B-B6E6-9041-7B1B9F3D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508-8580-4594-8DD2-209473E42F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Interest at first sight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IN" dirty="0" smtClean="0"/>
              <a:t>Clear title</a:t>
            </a:r>
          </a:p>
          <a:p>
            <a:r>
              <a:rPr lang="en-IN" dirty="0" smtClean="0"/>
              <a:t>Sharp Abstract/Objectives</a:t>
            </a:r>
          </a:p>
          <a:p>
            <a:r>
              <a:rPr lang="en-IN" dirty="0" smtClean="0"/>
              <a:t>Logical methodology</a:t>
            </a:r>
          </a:p>
          <a:p>
            <a:r>
              <a:rPr lang="en-IN" dirty="0" smtClean="0"/>
              <a:t>Nice Illustrations</a:t>
            </a:r>
          </a:p>
          <a:p>
            <a:r>
              <a:rPr lang="en-IN" dirty="0" smtClean="0"/>
              <a:t>Good organisation of thoughts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3363"/>
            <a:ext cx="8704094" cy="21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27576" y="1412776"/>
            <a:ext cx="381642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/>
              <a:t>Call Objectives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729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1306</Words>
  <Application>Microsoft Office PowerPoint</Application>
  <PresentationFormat>On-screen Show (4:3)</PresentationFormat>
  <Paragraphs>265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Preparing Research Proposals: Tips for Improving Chances of Success</vt:lpstr>
      <vt:lpstr>Estimated Success rates  of research projects</vt:lpstr>
      <vt:lpstr>The Lion’s share</vt:lpstr>
      <vt:lpstr>PowerPoint Presentation</vt:lpstr>
      <vt:lpstr>Why should any agency fund your idea</vt:lpstr>
      <vt:lpstr>Decision Path</vt:lpstr>
      <vt:lpstr>Scrutiny of proposals </vt:lpstr>
      <vt:lpstr>PowerPoint Presentation</vt:lpstr>
      <vt:lpstr>Interest at first sight</vt:lpstr>
      <vt:lpstr>Scientific and methodological soundness </vt:lpstr>
      <vt:lpstr>PowerPoint Presentation</vt:lpstr>
      <vt:lpstr>Features of A Good Proposal</vt:lpstr>
      <vt:lpstr>Scientific Novelty</vt:lpstr>
      <vt:lpstr>Innovation Selection of Project Idea</vt:lpstr>
      <vt:lpstr>Key Element Idea: Identification of Problem</vt:lpstr>
      <vt:lpstr>Critical parameters: 1. Why this project</vt:lpstr>
      <vt:lpstr>Critical parameter: 2. Why you?</vt:lpstr>
      <vt:lpstr>Critical Parameter 3: Can you do it?</vt:lpstr>
      <vt:lpstr>Critical parameter 4:  Professional Approach</vt:lpstr>
      <vt:lpstr>Structure and Presentation</vt:lpstr>
      <vt:lpstr>Formatting/ Design </vt:lpstr>
      <vt:lpstr>PowerPoint Presentation</vt:lpstr>
      <vt:lpstr>Right Format ?</vt:lpstr>
      <vt:lpstr>Critical parameter 5: USP</vt:lpstr>
      <vt:lpstr>Required documents</vt:lpstr>
      <vt:lpstr>How Funding agencies see it</vt:lpstr>
      <vt:lpstr>Typical Scoring Questions</vt:lpstr>
      <vt:lpstr>Competitiveness….</vt:lpstr>
      <vt:lpstr>Few Suggestions</vt:lpstr>
      <vt:lpstr>Writing Tips</vt:lpstr>
      <vt:lpstr>Pitfalls To Avoid in Writing The Proposal</vt:lpstr>
      <vt:lpstr>PowerPoint Presentation</vt:lpstr>
      <vt:lpstr>PowerPoint Presentation</vt:lpstr>
      <vt:lpstr>PowerPoint Presentation</vt:lpstr>
      <vt:lpstr>Methodology</vt:lpstr>
      <vt:lpstr>Budget Strategy</vt:lpstr>
      <vt:lpstr>Time line</vt:lpstr>
      <vt:lpstr>PowerPoint Presentation</vt:lpstr>
      <vt:lpstr>PowerPoint Presentation</vt:lpstr>
      <vt:lpstr>PowerPoint Presentation</vt:lpstr>
      <vt:lpstr>PowerPoint Presentation</vt:lpstr>
      <vt:lpstr>Top 10 Reasons  for an Unsuccessful Proposal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Research Proposals: Referees Perspective</dc:title>
  <dc:creator>SK Varshney</dc:creator>
  <cp:lastModifiedBy>SK Varshney</cp:lastModifiedBy>
  <cp:revision>17</cp:revision>
  <dcterms:created xsi:type="dcterms:W3CDTF">2025-10-30T10:31:17Z</dcterms:created>
  <dcterms:modified xsi:type="dcterms:W3CDTF">2025-11-16T10:37:27Z</dcterms:modified>
</cp:coreProperties>
</file>